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2" r:id="rId6"/>
    <p:sldId id="264" r:id="rId7"/>
    <p:sldId id="265" r:id="rId8"/>
    <p:sldId id="266" r:id="rId9"/>
    <p:sldId id="267" r:id="rId10"/>
    <p:sldId id="268" r:id="rId11"/>
    <p:sldId id="270" r:id="rId12"/>
    <p:sldId id="26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29" autoAdjust="0"/>
    <p:restoredTop sz="94648" autoAdjust="0"/>
  </p:normalViewPr>
  <p:slideViewPr>
    <p:cSldViewPr snapToGrid="0">
      <p:cViewPr varScale="1">
        <p:scale>
          <a:sx n="149" d="100"/>
          <a:sy n="149" d="100"/>
        </p:scale>
        <p:origin x="367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7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91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4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50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2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94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4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idden_Markov_mode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5416165"/>
            <a:ext cx="10993549" cy="895244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Artificially intelligent digital assistant (Aida)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5E8B-2ADA-4B17-AC2E-1E93DB0A98CB}"/>
              </a:ext>
            </a:extLst>
          </p:cNvPr>
          <p:cNvSpPr txBox="1"/>
          <p:nvPr/>
        </p:nvSpPr>
        <p:spPr>
          <a:xfrm>
            <a:off x="2068576" y="633984"/>
            <a:ext cx="7701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Pavly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Salah 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Zaki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– section 2</a:t>
            </a:r>
          </a:p>
          <a:p>
            <a:pPr algn="ctr"/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Bolis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Karam Soliman – section 2</a:t>
            </a:r>
          </a:p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Marco Magdy William – section 3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1684" y="1423708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pPr algn="ctr"/>
            <a:r>
              <a:rPr lang="en-US" sz="2000" dirty="0" err="1">
                <a:solidFill>
                  <a:schemeClr val="bg2"/>
                </a:solidFill>
              </a:rPr>
              <a:t>Pavly</a:t>
            </a:r>
            <a:r>
              <a:rPr lang="en-US" sz="2000" dirty="0">
                <a:solidFill>
                  <a:schemeClr val="bg2"/>
                </a:solidFill>
              </a:rPr>
              <a:t> salah </a:t>
            </a:r>
            <a:r>
              <a:rPr lang="en-US" sz="2000" dirty="0" err="1">
                <a:solidFill>
                  <a:schemeClr val="bg2"/>
                </a:solidFill>
              </a:rPr>
              <a:t>zaki</a:t>
            </a:r>
            <a:endParaRPr lang="en-US" sz="2000" dirty="0">
              <a:solidFill>
                <a:schemeClr val="bg2"/>
              </a:solidFill>
            </a:endParaRPr>
          </a:p>
          <a:p>
            <a:pPr algn="ctr"/>
            <a:r>
              <a:rPr lang="en-US" sz="2000" dirty="0" err="1">
                <a:solidFill>
                  <a:schemeClr val="bg2"/>
                </a:solidFill>
              </a:rPr>
              <a:t>Bolis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karam</a:t>
            </a:r>
            <a:r>
              <a:rPr lang="en-US" sz="2000" dirty="0">
                <a:solidFill>
                  <a:schemeClr val="bg2"/>
                </a:solidFill>
              </a:rPr>
              <a:t> Soliman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Marco </a:t>
            </a:r>
            <a:r>
              <a:rPr lang="en-US" sz="2000" dirty="0" err="1">
                <a:solidFill>
                  <a:schemeClr val="bg2"/>
                </a:solidFill>
              </a:rPr>
              <a:t>magdy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william</a:t>
            </a:r>
            <a:endParaRPr lang="en-US" sz="2000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3760"/>
            <a:ext cx="11029616" cy="5983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8A71-A60B-4CED-B88A-2B0EC37E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32" y="1918208"/>
            <a:ext cx="8550656" cy="4360672"/>
          </a:xfrm>
        </p:spPr>
        <p:txBody>
          <a:bodyPr>
            <a:normAutofit/>
          </a:bodyPr>
          <a:lstStyle/>
          <a:p>
            <a:r>
              <a:rPr lang="en-US" sz="2400" b="1" i="1" dirty="0"/>
              <a:t>Artificially Intelligent Digital Assistant (AIDA)* </a:t>
            </a:r>
            <a:r>
              <a:rPr lang="en-US" sz="2400" dirty="0"/>
              <a:t>is a Speech Recognition-powered virtual assistant that is developed for various platforms – mainly desktop devices – that can help the impaired communicate easily with their desktop devices.</a:t>
            </a:r>
          </a:p>
          <a:p>
            <a:r>
              <a:rPr lang="en-US" sz="2400" dirty="0"/>
              <a:t>It supports vocal and keyboard inputs.</a:t>
            </a:r>
          </a:p>
          <a:p>
            <a:r>
              <a:rPr lang="en-US" sz="2400" dirty="0"/>
              <a:t>It support online and offline usage (although some of the online features may not be available for offline usage).</a:t>
            </a:r>
          </a:p>
          <a:p>
            <a:r>
              <a:rPr lang="en-US" sz="2400" dirty="0"/>
              <a:t>It’s as easy to use as saying a command and it will execute it. </a:t>
            </a:r>
            <a:br>
              <a:rPr lang="en-US" sz="2400" dirty="0"/>
            </a:br>
            <a:r>
              <a:rPr lang="en-US" sz="2400" dirty="0"/>
              <a:t>(List of available commands are shown in later slides).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07CF-3251-4B99-9A54-51A8611AF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416" y="1893178"/>
            <a:ext cx="2520654" cy="4722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582DA6-F580-40BC-937A-CF049390D1AD}"/>
              </a:ext>
            </a:extLst>
          </p:cNvPr>
          <p:cNvSpPr/>
          <p:nvPr/>
        </p:nvSpPr>
        <p:spPr>
          <a:xfrm>
            <a:off x="581192" y="6282555"/>
            <a:ext cx="8329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*Full credit to Marvel’s Agents of S.H.I.E.L.D. I’m not creative enough to have come up with that name myself.</a:t>
            </a:r>
            <a:br>
              <a:rPr lang="en-US" sz="1400" dirty="0"/>
            </a:br>
            <a:r>
              <a:rPr lang="en-US" sz="1400" dirty="0"/>
              <a:t>PS: Watch it, it’s really good!</a:t>
            </a:r>
          </a:p>
        </p:txBody>
      </p:sp>
    </p:spTree>
    <p:extLst>
      <p:ext uri="{BB962C8B-B14F-4D97-AF65-F5344CB8AC3E}">
        <p14:creationId xmlns:p14="http://schemas.microsoft.com/office/powerpoint/2010/main" val="250452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3760"/>
            <a:ext cx="11029616" cy="5983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Speech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8A71-A60B-4CED-B88A-2B0EC37E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32" y="1918208"/>
            <a:ext cx="11285728" cy="4360672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Speech Recognition is the technology that allows humans to interact with machines through the means of vocal commands.</a:t>
            </a:r>
          </a:p>
          <a:p>
            <a:r>
              <a:rPr lang="en-US" sz="2800" b="1" dirty="0">
                <a:solidFill>
                  <a:srgbClr val="1A3260"/>
                </a:solidFill>
              </a:rPr>
              <a:t>How It Works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The audio analog sound signal is converted into digital using sampling and quantization</a:t>
            </a:r>
          </a:p>
          <a:p>
            <a:pPr lvl="2"/>
            <a:r>
              <a:rPr lang="en-US" sz="1700" i="1" dirty="0"/>
              <a:t>Sampling</a:t>
            </a:r>
            <a:r>
              <a:rPr lang="en-US" sz="1700" dirty="0"/>
              <a:t> converts a continuous time continuous amplitude signal to discrete time continuous amplitude signal. </a:t>
            </a:r>
          </a:p>
          <a:p>
            <a:pPr lvl="2"/>
            <a:r>
              <a:rPr lang="en-US" sz="1700" i="1" dirty="0"/>
              <a:t>Quantization</a:t>
            </a:r>
            <a:r>
              <a:rPr lang="en-US" sz="1700" dirty="0"/>
              <a:t> converts the discrete time continuous amplitude signal to discrete time and discrete valued</a:t>
            </a: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Noise reduction</a:t>
            </a: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Speech signals are then segmented as multiple few (usually 10) millisecond signals; these signals are approximated to be stationary phonemes.</a:t>
            </a: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The segmented signals are then passed to a Hidden Markov Model* which produces an output of multiple vectors of dimension 10.</a:t>
            </a: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Speech Decoder; the vectors are then mapped to one or more phoneme</a:t>
            </a: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A group of output phonemes are then passed through a special algorithm to form a meaningful word</a:t>
            </a:r>
            <a:endParaRPr lang="en-US" b="1" dirty="0">
              <a:solidFill>
                <a:srgbClr val="1A32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2E2D4-9025-4092-B936-C2E3E0F01DD5}"/>
              </a:ext>
            </a:extLst>
          </p:cNvPr>
          <p:cNvSpPr/>
          <p:nvPr/>
        </p:nvSpPr>
        <p:spPr>
          <a:xfrm>
            <a:off x="3559151" y="6355640"/>
            <a:ext cx="5169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  <a:r>
              <a:rPr lang="en-US" dirty="0">
                <a:hlinkClick r:id="rId4"/>
              </a:rPr>
              <a:t>https://en.wikipedia.org/wiki/Hidden_Markov_model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7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3760"/>
            <a:ext cx="11029616" cy="5983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What can </a:t>
            </a:r>
            <a:r>
              <a:rPr lang="en-US" b="1" dirty="0" err="1">
                <a:solidFill>
                  <a:srgbClr val="FFFEFF"/>
                </a:solidFill>
              </a:rPr>
              <a:t>AIda</a:t>
            </a:r>
            <a:r>
              <a:rPr lang="en-US" b="1" dirty="0">
                <a:solidFill>
                  <a:srgbClr val="FFFEFF"/>
                </a:solidFill>
              </a:rPr>
              <a:t>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8A71-A60B-4CED-B88A-2B0EC37E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32" y="1918208"/>
            <a:ext cx="11285728" cy="4360672"/>
          </a:xfrm>
        </p:spPr>
        <p:txBody>
          <a:bodyPr>
            <a:normAutofit/>
          </a:bodyPr>
          <a:lstStyle/>
          <a:p>
            <a:r>
              <a:rPr lang="en-US" dirty="0"/>
              <a:t>AIDA can do various tasks for you and it’s only one command away.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3240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Red-colored</a:t>
            </a:r>
            <a:r>
              <a:rPr lang="en-US" dirty="0"/>
              <a:t> commands are available for online usage only.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E51E0-6C73-4B76-9FE8-69ACB2A84698}"/>
              </a:ext>
            </a:extLst>
          </p:cNvPr>
          <p:cNvSpPr txBox="1"/>
          <p:nvPr/>
        </p:nvSpPr>
        <p:spPr>
          <a:xfrm>
            <a:off x="4295648" y="6425184"/>
            <a:ext cx="364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*Powered by Google Translation API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7CBE2B-EA7E-4F63-81EF-528163A5D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01573"/>
              </p:ext>
            </p:extLst>
          </p:nvPr>
        </p:nvGraphicFramePr>
        <p:xfrm>
          <a:off x="2076577" y="3225183"/>
          <a:ext cx="7343774" cy="9204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18951">
                  <a:extLst>
                    <a:ext uri="{9D8B030D-6E8A-4147-A177-3AD203B41FA5}">
                      <a16:colId xmlns:a16="http://schemas.microsoft.com/office/drawing/2014/main" val="492004177"/>
                    </a:ext>
                  </a:extLst>
                </a:gridCol>
                <a:gridCol w="3224823">
                  <a:extLst>
                    <a:ext uri="{9D8B030D-6E8A-4147-A177-3AD203B41FA5}">
                      <a16:colId xmlns:a16="http://schemas.microsoft.com/office/drawing/2014/main" val="2174101883"/>
                    </a:ext>
                  </a:extLst>
                </a:gridCol>
              </a:tblGrid>
              <a:tr h="460249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Open a web page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Tell you a joke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65909476"/>
                  </a:ext>
                </a:extLst>
              </a:tr>
              <a:tr h="460249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Send an E-mail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Translation*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0762296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AAC6A5-656C-485D-887A-0E7FF65E1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07942"/>
              </p:ext>
            </p:extLst>
          </p:nvPr>
        </p:nvGraphicFramePr>
        <p:xfrm>
          <a:off x="2076576" y="4135458"/>
          <a:ext cx="7343775" cy="9144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18951">
                  <a:extLst>
                    <a:ext uri="{9D8B030D-6E8A-4147-A177-3AD203B41FA5}">
                      <a16:colId xmlns:a16="http://schemas.microsoft.com/office/drawing/2014/main" val="492004177"/>
                    </a:ext>
                  </a:extLst>
                </a:gridCol>
                <a:gridCol w="3224824">
                  <a:extLst>
                    <a:ext uri="{9D8B030D-6E8A-4147-A177-3AD203B41FA5}">
                      <a16:colId xmlns:a16="http://schemas.microsoft.com/office/drawing/2014/main" val="2174101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Tell the weather forecast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1A3260"/>
                          </a:solidFill>
                        </a:rPr>
                        <a:t>Open a program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65909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1A3260"/>
                          </a:solidFill>
                        </a:rPr>
                        <a:t>Audio visualization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1A3260"/>
                          </a:solidFill>
                        </a:rPr>
                        <a:t>Object detection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07622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31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3760"/>
            <a:ext cx="11029616" cy="5983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8A71-A60B-4CED-B88A-2B0EC37E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32" y="1918208"/>
            <a:ext cx="5547360" cy="4616704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rgbClr val="1A3260"/>
                </a:solidFill>
              </a:rPr>
              <a:t>Open a webpage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Command</a:t>
            </a:r>
            <a:r>
              <a:rPr lang="en-US" dirty="0">
                <a:solidFill>
                  <a:schemeClr val="tx1"/>
                </a:solidFill>
              </a:rPr>
              <a:t>: “Open website {website name}”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Error raising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No internet connection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No website with the name provided</a:t>
            </a:r>
          </a:p>
          <a:p>
            <a:endParaRPr lang="en-US" b="1" dirty="0">
              <a:solidFill>
                <a:srgbClr val="1A3260"/>
              </a:solidFill>
            </a:endParaRPr>
          </a:p>
          <a:p>
            <a:r>
              <a:rPr lang="en-US" sz="2400" b="1" dirty="0">
                <a:solidFill>
                  <a:srgbClr val="1A3260"/>
                </a:solidFill>
              </a:rPr>
              <a:t>Open a program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Command</a:t>
            </a:r>
            <a:r>
              <a:rPr lang="en-US" dirty="0">
                <a:solidFill>
                  <a:schemeClr val="tx1"/>
                </a:solidFill>
              </a:rPr>
              <a:t>: “Open program {program name}”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Error raising</a:t>
            </a:r>
            <a:r>
              <a:rPr lang="en-US" dirty="0">
                <a:solidFill>
                  <a:schemeClr val="tx1"/>
                </a:solidFill>
              </a:rPr>
              <a:t>: Program X is not found</a:t>
            </a:r>
          </a:p>
          <a:p>
            <a:endParaRPr lang="en-US" b="1" dirty="0">
              <a:solidFill>
                <a:srgbClr val="1A3260"/>
              </a:solidFill>
            </a:endParaRPr>
          </a:p>
          <a:p>
            <a:r>
              <a:rPr lang="en-US" sz="2400" b="1" dirty="0">
                <a:solidFill>
                  <a:srgbClr val="1A3260"/>
                </a:solidFill>
              </a:rPr>
              <a:t>Close a program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Command</a:t>
            </a:r>
            <a:r>
              <a:rPr lang="en-US" dirty="0">
                <a:solidFill>
                  <a:schemeClr val="tx1"/>
                </a:solidFill>
              </a:rPr>
              <a:t>: “Close program {program name}”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Error raising</a:t>
            </a:r>
            <a:r>
              <a:rPr lang="en-US" dirty="0">
                <a:solidFill>
                  <a:schemeClr val="tx1"/>
                </a:solidFill>
              </a:rPr>
              <a:t>: Program X is not opened or not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F8128-93F0-493A-8255-AC42DC89B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2" t="6654" r="28887" b="7905"/>
          <a:stretch/>
        </p:blipFill>
        <p:spPr>
          <a:xfrm>
            <a:off x="9037115" y="4467707"/>
            <a:ext cx="2695653" cy="1995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8A4A6-111C-4C90-B7CD-D8DEEDF68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203" y="4843657"/>
            <a:ext cx="2896866" cy="161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01293-E170-4431-85F4-330666DA7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63" t="4823" r="12432" b="5907"/>
          <a:stretch/>
        </p:blipFill>
        <p:spPr>
          <a:xfrm>
            <a:off x="7999170" y="1915415"/>
            <a:ext cx="3733597" cy="23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2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3760"/>
            <a:ext cx="11029616" cy="5983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8A71-A60B-4CED-B88A-2B0EC37E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32" y="1918208"/>
            <a:ext cx="11285728" cy="4616704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rgbClr val="1A3260"/>
                </a:solidFill>
              </a:rPr>
              <a:t>Tell Me a Joke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Command</a:t>
            </a:r>
            <a:r>
              <a:rPr lang="en-US" dirty="0">
                <a:solidFill>
                  <a:schemeClr val="tx1"/>
                </a:solidFill>
              </a:rPr>
              <a:t>: “Tell me a joke”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Error raising</a:t>
            </a:r>
            <a:r>
              <a:rPr lang="en-US" dirty="0">
                <a:solidFill>
                  <a:schemeClr val="tx1"/>
                </a:solidFill>
              </a:rPr>
              <a:t>: No internet connection</a:t>
            </a:r>
          </a:p>
          <a:p>
            <a:pPr marL="0" indent="0">
              <a:buNone/>
            </a:pPr>
            <a:endParaRPr lang="en-US" b="1" dirty="0">
              <a:solidFill>
                <a:srgbClr val="1A32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A32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A32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A32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A3260"/>
              </a:solidFill>
            </a:endParaRPr>
          </a:p>
          <a:p>
            <a:r>
              <a:rPr lang="en-US" sz="2400" b="1" dirty="0">
                <a:solidFill>
                  <a:srgbClr val="1A3260"/>
                </a:solidFill>
              </a:rPr>
              <a:t>Translate a word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Command</a:t>
            </a:r>
            <a:r>
              <a:rPr lang="en-US" dirty="0">
                <a:solidFill>
                  <a:schemeClr val="tx1"/>
                </a:solidFill>
              </a:rPr>
              <a:t>: “Translate {word} into {language}”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Error raising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No internet connection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Invalid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E350F-7B0F-4F8A-8A29-3DC9E17D0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44" t="21378" r="1298" b="37030"/>
          <a:stretch/>
        </p:blipFill>
        <p:spPr>
          <a:xfrm>
            <a:off x="8188081" y="1975099"/>
            <a:ext cx="3556879" cy="2007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93329-F9C1-4010-BF5B-BED5CC7572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0" t="9708" r="29497" b="19149"/>
          <a:stretch/>
        </p:blipFill>
        <p:spPr>
          <a:xfrm>
            <a:off x="8188081" y="4319626"/>
            <a:ext cx="3556880" cy="22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05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3760"/>
            <a:ext cx="11029616" cy="5983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8A71-A60B-4CED-B88A-2B0EC37E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32" y="1918208"/>
            <a:ext cx="5149088" cy="461670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1A3260"/>
                </a:solidFill>
              </a:rPr>
              <a:t>Audio Visualization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Command</a:t>
            </a:r>
            <a:r>
              <a:rPr lang="en-US" dirty="0">
                <a:solidFill>
                  <a:schemeClr val="tx1"/>
                </a:solidFill>
              </a:rPr>
              <a:t>: “Audio Visualization” or “Visualizer”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Error raising</a:t>
            </a:r>
            <a:r>
              <a:rPr lang="en-US" dirty="0">
                <a:solidFill>
                  <a:schemeClr val="tx1"/>
                </a:solidFill>
              </a:rPr>
              <a:t>: None</a:t>
            </a:r>
          </a:p>
          <a:p>
            <a:pPr marL="0" indent="0">
              <a:buNone/>
            </a:pPr>
            <a:endParaRPr lang="en-US" b="1" dirty="0">
              <a:solidFill>
                <a:srgbClr val="1A32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A32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A326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A3260"/>
              </a:solidFill>
            </a:endParaRPr>
          </a:p>
          <a:p>
            <a:r>
              <a:rPr lang="en-US" sz="2400" b="1" dirty="0">
                <a:solidFill>
                  <a:srgbClr val="1A3260"/>
                </a:solidFill>
              </a:rPr>
              <a:t>Object Detection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Command</a:t>
            </a:r>
            <a:r>
              <a:rPr lang="en-US" dirty="0">
                <a:solidFill>
                  <a:schemeClr val="tx1"/>
                </a:solidFill>
              </a:rPr>
              <a:t>: “Object Detection” or “Detector”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Error raising</a:t>
            </a:r>
            <a:r>
              <a:rPr lang="en-US" dirty="0">
                <a:solidFill>
                  <a:schemeClr val="tx1"/>
                </a:solidFill>
              </a:rPr>
              <a:t>: None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0A711-53E6-4210-925A-3EB71CAB1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8" t="8999" r="22428" b="21537"/>
          <a:stretch/>
        </p:blipFill>
        <p:spPr>
          <a:xfrm>
            <a:off x="7149795" y="1918208"/>
            <a:ext cx="4582973" cy="2512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5819C-4C0D-43C1-BB93-EBE50E30D1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1" t="8371" r="53287" b="29228"/>
          <a:stretch/>
        </p:blipFill>
        <p:spPr>
          <a:xfrm>
            <a:off x="9211869" y="4568342"/>
            <a:ext cx="2520899" cy="21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0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3760"/>
            <a:ext cx="11029616" cy="5983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8A71-A60B-4CED-B88A-2B0EC37E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32" y="1918208"/>
            <a:ext cx="5331968" cy="4616704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1A3260"/>
                </a:solidFill>
              </a:rPr>
              <a:t>Send an E-Mail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Command</a:t>
            </a:r>
            <a:r>
              <a:rPr lang="en-US" dirty="0">
                <a:solidFill>
                  <a:schemeClr val="tx1"/>
                </a:solidFill>
              </a:rPr>
              <a:t>: “Send an E-Mail  to {person name}”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Error raising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No internet connection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Person X is not in your E-Mail contacts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rgbClr val="1A3260"/>
                </a:solidFill>
              </a:rPr>
              <a:t>Weather Forecast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Command</a:t>
            </a:r>
            <a:r>
              <a:rPr lang="en-US" dirty="0">
                <a:solidFill>
                  <a:schemeClr val="tx1"/>
                </a:solidFill>
              </a:rPr>
              <a:t>: “Weather Forecast”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or “How is the weather today”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1"/>
                </a:solidFill>
              </a:rPr>
              <a:t>Error raising</a:t>
            </a:r>
            <a:r>
              <a:rPr lang="en-US" dirty="0">
                <a:solidFill>
                  <a:schemeClr val="tx1"/>
                </a:solidFill>
              </a:rPr>
              <a:t>: No 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207301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3760"/>
            <a:ext cx="11029616" cy="5983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EFF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8A71-A60B-4CED-B88A-2B0EC37E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32" y="1918208"/>
            <a:ext cx="11285728" cy="43606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Mobile application</a:t>
            </a:r>
          </a:p>
          <a:p>
            <a:r>
              <a:rPr lang="en-US" dirty="0">
                <a:solidFill>
                  <a:schemeClr val="tx1"/>
                </a:solidFill>
              </a:rPr>
              <a:t>Performance optimization</a:t>
            </a:r>
          </a:p>
          <a:p>
            <a:r>
              <a:rPr lang="en-US" dirty="0">
                <a:solidFill>
                  <a:schemeClr val="tx1"/>
                </a:solidFill>
              </a:rPr>
              <a:t>Commands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TODO notes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Call {Person} (for mobile)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Take a picture or a video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Play a song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Google 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Sports results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Calculator</a:t>
            </a:r>
          </a:p>
        </p:txBody>
      </p:sp>
    </p:spTree>
    <p:extLst>
      <p:ext uri="{BB962C8B-B14F-4D97-AF65-F5344CB8AC3E}">
        <p14:creationId xmlns:p14="http://schemas.microsoft.com/office/powerpoint/2010/main" val="289004145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568355_Tech Dividend design_SL_V1.potx" id="{467224E0-F025-4A0A-AD92-512F9DFA538F}" vid="{0926D7DA-7D63-4ED6-A5D6-C169624678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C2F66B-486F-47B1-BC58-6A0FC1A72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494</Words>
  <Application>Microsoft Office PowerPoint</Application>
  <PresentationFormat>Widescreen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Gill Sans MT</vt:lpstr>
      <vt:lpstr>Wingdings</vt:lpstr>
      <vt:lpstr>Wingdings 2</vt:lpstr>
      <vt:lpstr>Dividend</vt:lpstr>
      <vt:lpstr>Artificially intelligent digital assistant (Aida)</vt:lpstr>
      <vt:lpstr>introduction</vt:lpstr>
      <vt:lpstr>Speech recognition</vt:lpstr>
      <vt:lpstr>What can AIda do</vt:lpstr>
      <vt:lpstr>commands</vt:lpstr>
      <vt:lpstr>commands</vt:lpstr>
      <vt:lpstr>commands</vt:lpstr>
      <vt:lpstr>commands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2019-06-08T14:54:50Z</dcterms:created>
  <dcterms:modified xsi:type="dcterms:W3CDTF">2019-06-12T17:45:40Z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